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5AA56B-94FC-4E6B-9286-D1F462D6019D}" type="datetimeFigureOut">
              <a:rPr lang="en-US" smtClean="0"/>
              <a:t>14-01-2024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D2586A-9654-4CA6-9530-9540DD39D8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749300"/>
            <a:ext cx="8647112" cy="2071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CELL INJURY   - GANGRENE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5357813" y="5572125"/>
            <a:ext cx="3786187" cy="1285875"/>
          </a:xfrm>
        </p:spPr>
        <p:txBody>
          <a:bodyPr/>
          <a:lstStyle/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DR.GOPIKA.R.S</a:t>
            </a:r>
          </a:p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Prof&amp; Head</a:t>
            </a:r>
          </a:p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Dept.of Pathology &amp;Microbiology</a:t>
            </a:r>
          </a:p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0965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  <a:b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803400"/>
            <a:ext cx="8102600" cy="4238625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– Swollen, Soft, Putrid, Black</a:t>
            </a:r>
          </a:p>
          <a:p>
            <a:pPr>
              <a:buFontTx/>
              <a:buNone/>
            </a:pP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Microscopic</a:t>
            </a: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–  liquefactive necrosis of  tissue 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- Stuffed blood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-  Intense inflammatory infiltration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No line of demarcation</a:t>
            </a:r>
          </a:p>
          <a:p>
            <a:pPr>
              <a:buFontTx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Part is surgically excised or may lead to Septicaemia &amp; Death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GAS GANGRENE</a:t>
            </a: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Special form of wet gangrene</a:t>
            </a:r>
          </a:p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caused by - infection from Clostridium groups of bacteria</a:t>
            </a:r>
          </a:p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fast-spreading and potentially life-threatening form of </a:t>
            </a: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gangrene</a:t>
            </a: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Clostridial myonecrosis</a:t>
            </a:r>
          </a:p>
          <a:p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954563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GAS GANGRENE</a:t>
            </a:r>
            <a:b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6213" y="1114425"/>
            <a:ext cx="8967787" cy="5743575"/>
          </a:xfrm>
        </p:spPr>
        <p:txBody>
          <a:bodyPr/>
          <a:lstStyle/>
          <a:p>
            <a:pPr>
              <a:buFontTx/>
              <a:buNone/>
            </a:pPr>
            <a:r>
              <a:rPr lang="en-US" sz="33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Bacteria invade through open wound / as a </a:t>
            </a:r>
            <a:r>
              <a:rPr lang="en-US" sz="30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complication of Surgery</a:t>
            </a:r>
          </a:p>
          <a:p>
            <a:pPr>
              <a:buFontTx/>
              <a:buNone/>
            </a:pPr>
            <a:r>
              <a:rPr lang="en-US" sz="36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3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multiply,toxins produced  </a:t>
            </a:r>
          </a:p>
          <a:p>
            <a:pPr>
              <a:buFontTx/>
              <a:buNone/>
            </a:pPr>
            <a:endParaRPr lang="en-US" sz="33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33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smtClean="0">
                <a:solidFill>
                  <a:srgbClr val="701226"/>
                </a:solidFill>
                <a:latin typeface="Times New Roman" pitchFamily="18" charset="0"/>
                <a:cs typeface="Times New Roman" pitchFamily="18" charset="0"/>
              </a:rPr>
              <a:t>toxins destroy nearby tissue, generating gas</a:t>
            </a:r>
            <a:r>
              <a:rPr lang="en-US" sz="33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which is entrapped in the tissue.</a:t>
            </a:r>
          </a:p>
          <a:p>
            <a:pPr>
              <a:buFontTx/>
              <a:buNone/>
            </a:pPr>
            <a:r>
              <a:rPr lang="en-US" sz="33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Absorbed toxins                  Systemic manifestations</a:t>
            </a:r>
          </a:p>
          <a:p>
            <a:pPr>
              <a:buFontTx/>
              <a:buNone/>
            </a:pPr>
            <a:r>
              <a:rPr lang="en-US" sz="33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( Fever, Lymphadenitis )</a:t>
            </a:r>
          </a:p>
          <a:p>
            <a:pPr>
              <a:buFontTx/>
              <a:buNone/>
            </a:pPr>
            <a:endParaRPr lang="en-US" sz="30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357563" y="4929188"/>
            <a:ext cx="839787" cy="77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54525" y="1885950"/>
            <a:ext cx="138113" cy="627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 flipH="1">
            <a:off x="4429125" y="2928938"/>
            <a:ext cx="46038" cy="568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Pathological features:  gross </a:t>
            </a:r>
            <a:br>
              <a:rPr lang="en-US" sz="28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Tissues about the wound become swollen, edematous, and painful .</a:t>
            </a:r>
          </a:p>
          <a:p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tense and crepitant because of the accumulation of gas bubbles within the tissues.</a:t>
            </a:r>
          </a:p>
          <a:p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 scanty serosanguineous fluid exudes from the wound. </a:t>
            </a:r>
          </a:p>
          <a:p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wounded tissue becomes grayish black and extremely foul smelling.</a:t>
            </a:r>
          </a:p>
          <a:p>
            <a:endParaRPr lang="en-US" sz="28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  <a:b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Microscopic </a:t>
            </a: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Wet gangene, Large number of Gram positive bacilli</a:t>
            </a:r>
          </a:p>
          <a:p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Changes in the muscle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 muscle fibers undergo </a:t>
            </a:r>
            <a:r>
              <a:rPr lang="en-US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coagulative</a:t>
            </a: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necrosis and occasionally liquefy.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Large gram-positive bacilli are present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 zone of intense </a:t>
            </a:r>
            <a:r>
              <a:rPr lang="en-US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leukocytic</a:t>
            </a: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reaction and hyperemia confines the area of infection.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 wide zone of edema and congestion.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Capillary and venous thrombi are common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GANGRENE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847850"/>
            <a:ext cx="8245475" cy="471805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A form of necrosis of tissue with superadded putrefaction.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Necrosis  tissues  undergoes liquefaction by the action of putrefactive bacteria.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It may be caused either </a:t>
            </a:r>
          </a:p>
          <a:p>
            <a:pPr lvl="2"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ischemic or</a:t>
            </a:r>
          </a:p>
          <a:p>
            <a:pPr lvl="2"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inflammatory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Necrotic tissue invaded by putrifying organisms ( Proteolytic &amp; Sacharolytic )</a:t>
            </a:r>
          </a:p>
          <a:p>
            <a:pPr>
              <a:buFontTx/>
              <a:buNone/>
            </a:pPr>
            <a:endParaRPr lang="en-US" sz="24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Massive tissue destruction                Hydrogen sulphide ( Foul smell)</a:t>
            </a:r>
          </a:p>
          <a:p>
            <a:pPr>
              <a:buFontTx/>
              <a:buNone/>
            </a:pPr>
            <a:endParaRPr lang="en-US" sz="24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 combines with Iron released from haemolysed RBC</a:t>
            </a:r>
          </a:p>
          <a:p>
            <a:pPr>
              <a:buFontTx/>
              <a:buNone/>
            </a:pPr>
            <a:endParaRPr lang="en-US" sz="240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Ferric Sulphide ( Black discolouration )</a:t>
            </a:r>
          </a:p>
          <a:p>
            <a:endParaRPr lang="en-US" sz="2400" smtClean="0"/>
          </a:p>
        </p:txBody>
      </p:sp>
      <p:sp>
        <p:nvSpPr>
          <p:cNvPr id="12292" name="Down Arrow 3"/>
          <p:cNvSpPr>
            <a:spLocks noChangeArrowheads="1"/>
          </p:cNvSpPr>
          <p:nvPr/>
        </p:nvSpPr>
        <p:spPr bwMode="auto">
          <a:xfrm>
            <a:off x="2786063" y="2286000"/>
            <a:ext cx="147637" cy="762000"/>
          </a:xfrm>
          <a:prstGeom prst="downArrow">
            <a:avLst>
              <a:gd name="adj1" fmla="val 50000"/>
              <a:gd name="adj2" fmla="val 5013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ight Arrow 4"/>
          <p:cNvSpPr>
            <a:spLocks noChangeArrowheads="1"/>
          </p:cNvSpPr>
          <p:nvPr/>
        </p:nvSpPr>
        <p:spPr bwMode="auto">
          <a:xfrm>
            <a:off x="4000500" y="3571875"/>
            <a:ext cx="6858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Down Arrow 5"/>
          <p:cNvSpPr>
            <a:spLocks noChangeArrowheads="1"/>
          </p:cNvSpPr>
          <p:nvPr/>
        </p:nvSpPr>
        <p:spPr bwMode="auto">
          <a:xfrm>
            <a:off x="5143500" y="3786188"/>
            <a:ext cx="1524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DRY GANGRENE</a:t>
            </a:r>
          </a:p>
          <a:p>
            <a:pPr>
              <a:buFontTx/>
              <a:buNone/>
            </a:pPr>
            <a:endParaRPr lang="en-US" b="1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Commonly occurs due to arterial occlusion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Arteriosclerdsis ( Senile )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Thrombo angitis obliterans ( Buerger’s Disease )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Raynaud’s disease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Ergot poisoning</a:t>
            </a:r>
          </a:p>
          <a:p>
            <a:pPr lvl="1">
              <a:buFont typeface="Courier New" pitchFamily="49" charset="0"/>
              <a:buChar char="o"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Trauma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Pathology :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coagulation necrosis of extremity due to slowly developing vascular occlusion</a:t>
            </a:r>
          </a:p>
          <a:p>
            <a:pPr>
              <a:buFontTx/>
              <a:buNone/>
            </a:pPr>
            <a:endParaRPr lang="en-US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DRY GANGRENE</a:t>
            </a:r>
            <a:br>
              <a:rPr 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Begins usually in distal parts of limbs at the farthest point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Invading bacteria finds hard to grow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Gangrene spreads upward till a point where blood supply is adequate to keep tissue viable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 line of seperation - between the gangrenous part  &amp; viable part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DRY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Colour change: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Greenish- black – dry- mummfied.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Line of seperation is present. 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Stump is conical.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473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Morphology-Microscopic</a:t>
            </a:r>
            <a:br>
              <a:rPr lang="en-US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789113"/>
            <a:ext cx="7950200" cy="4252912"/>
          </a:xfrm>
        </p:spPr>
        <p:txBody>
          <a:bodyPr/>
          <a:lstStyle/>
          <a:p>
            <a:pPr>
              <a:buFontTx/>
              <a:buNone/>
            </a:pPr>
            <a:endParaRPr lang="en-US" b="1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Coagulative necrosis with smudging of tissue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Line of seperation consists of Inflammatory response &amp;   Granulation tissue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Gangrenous part eventually fall off if not removed surgically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WET GANGRENE</a:t>
            </a:r>
            <a:b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Commonly occurs due to venous occlusion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Occurs usually in moist tissues – Mouth, Bowel, Vulva, Cervix, Lung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GIT – </a:t>
            </a:r>
            <a:r>
              <a:rPr lang="en-US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Volvulus</a:t>
            </a: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Intussusception</a:t>
            </a: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Strangulated hernia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Decubitus</a:t>
            </a: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ulcers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Diabetic ulcers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0" y="398463"/>
            <a:ext cx="8991600" cy="6459537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Venous occlusion           Stuffed venous blood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High sugar content favours bacterial growth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Bacteria spread without clear cut line of demarcation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Toxic products formed may be absorbed          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Septicaemia          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DEATH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929063" y="642938"/>
            <a:ext cx="608012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500688" y="1000125"/>
            <a:ext cx="117475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343400" y="2046288"/>
            <a:ext cx="77788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571875" y="3286125"/>
            <a:ext cx="107950" cy="587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>
          <a:xfrm flipH="1">
            <a:off x="3929063" y="5572125"/>
            <a:ext cx="49212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3857625" y="4500563"/>
            <a:ext cx="7778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466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CELL INJURY   - GANGRENE </vt:lpstr>
      <vt:lpstr>GANGRENE</vt:lpstr>
      <vt:lpstr>Pathogenesis</vt:lpstr>
      <vt:lpstr>Slide 4</vt:lpstr>
      <vt:lpstr>DRY GANGRENE </vt:lpstr>
      <vt:lpstr>DRY </vt:lpstr>
      <vt:lpstr>Morphology-Microscopic </vt:lpstr>
      <vt:lpstr>WET GANGRENE </vt:lpstr>
      <vt:lpstr>Slide 9</vt:lpstr>
      <vt:lpstr>Morphology </vt:lpstr>
      <vt:lpstr>GAS GANGRENE</vt:lpstr>
      <vt:lpstr>GAS GANGRENE </vt:lpstr>
      <vt:lpstr>Pathological features:  gross  </vt:lpstr>
      <vt:lpstr>Morphology </vt:lpstr>
      <vt:lpstr>Changes in the muscle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INJURY   - GANGRENE </dc:title>
  <dc:creator>New</dc:creator>
  <cp:lastModifiedBy>New</cp:lastModifiedBy>
  <cp:revision>1</cp:revision>
  <dcterms:created xsi:type="dcterms:W3CDTF">2024-01-14T07:06:12Z</dcterms:created>
  <dcterms:modified xsi:type="dcterms:W3CDTF">2024-01-14T07:07:09Z</dcterms:modified>
</cp:coreProperties>
</file>